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5F27C-6BC8-4E9B-B796-FF7C641D3547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8A20D-AA3B-40AC-99B8-E79265E8E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4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8A20D-AA3B-40AC-99B8-E79265E8ED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回调函数</a:t>
            </a:r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磁盘</a:t>
              </a:r>
              <a:r>
                <a:rPr lang="en-US" altLang="zh-CN" dirty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网络通信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数据库查询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en-US" altLang="zh-CN" dirty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210578" y="2030765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注册账号</a:t>
            </a:r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825568" y="2303371"/>
            <a:ext cx="0" cy="30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210578" y="260628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登录系统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19375" y="318486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上传模型</a:t>
            </a:r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>
            <a:off x="5825568" y="2878888"/>
            <a:ext cx="8797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265821" y="318871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修改模型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850127" y="3150528"/>
            <a:ext cx="1834016" cy="456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从所有模型库中选择模型加入到我的模型库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069150" y="3741020"/>
            <a:ext cx="1530430" cy="49304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选择模型进入工作页面</a:t>
            </a:r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0" y="3321165"/>
            <a:ext cx="723575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14" idx="2"/>
            <a:endCxn id="22" idx="1"/>
          </p:cNvCxnSpPr>
          <p:nvPr/>
        </p:nvCxnSpPr>
        <p:spPr>
          <a:xfrm>
            <a:off x="5825568" y="2878888"/>
            <a:ext cx="1024559" cy="49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17" idx="2"/>
            <a:endCxn id="23" idx="0"/>
          </p:cNvCxnSpPr>
          <p:nvPr/>
        </p:nvCxnSpPr>
        <p:spPr>
          <a:xfrm>
            <a:off x="5834365" y="3457468"/>
            <a:ext cx="0" cy="28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22" idx="2"/>
            <a:endCxn id="23" idx="3"/>
          </p:cNvCxnSpPr>
          <p:nvPr/>
        </p:nvCxnSpPr>
        <p:spPr>
          <a:xfrm flipH="1">
            <a:off x="6599580" y="3607143"/>
            <a:ext cx="1167555" cy="3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265822" y="4744809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分层切片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5210575" y="4744808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7155328" y="4744807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cxnSpLocks/>
            <a:stCxn id="23" idx="2"/>
            <a:endCxn id="44" idx="0"/>
          </p:cNvCxnSpPr>
          <p:nvPr/>
        </p:nvCxnSpPr>
        <p:spPr>
          <a:xfrm flipH="1">
            <a:off x="3880812" y="4234066"/>
            <a:ext cx="1953553" cy="5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881111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881110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0575" y="5679081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日志记录</a:t>
            </a:r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80812" y="5017415"/>
            <a:ext cx="1944753" cy="6616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825565" y="5017414"/>
            <a:ext cx="0" cy="6616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825565" y="5017413"/>
            <a:ext cx="1944753" cy="66166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100079" y="474480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退出系统</a:t>
            </a:r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881109"/>
            <a:ext cx="714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7076703" y="2106440"/>
            <a:ext cx="2002221" cy="3274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154992" y="4119111"/>
            <a:ext cx="1224286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5414"/>
            <a:ext cx="714438" cy="6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16896" y="298176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用户模型管理模块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475672" y="1455251"/>
            <a:ext cx="7280412" cy="546653"/>
            <a:chOff x="4015409" y="2246243"/>
            <a:chExt cx="7280412" cy="695740"/>
          </a:xfrm>
        </p:grpSpPr>
        <p:sp>
          <p:nvSpPr>
            <p:cNvPr id="5" name="圆角矩形 4"/>
            <p:cNvSpPr/>
            <p:nvPr/>
          </p:nvSpPr>
          <p:spPr>
            <a:xfrm>
              <a:off x="4015409" y="2246243"/>
              <a:ext cx="2991679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我的模型库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304142" y="2246243"/>
              <a:ext cx="2991679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所有模型库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3428" y="2721657"/>
            <a:ext cx="3756166" cy="357809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我的模型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他人模型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82161" y="2721657"/>
            <a:ext cx="3756166" cy="357809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公有模型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私有模型</a:t>
              </a:r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3971512" y="983975"/>
            <a:ext cx="2144367" cy="47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115879" y="983975"/>
            <a:ext cx="2144366" cy="47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2908851" y="2001904"/>
            <a:ext cx="1062661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3971512" y="2001904"/>
            <a:ext cx="1062659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197584" y="2001904"/>
            <a:ext cx="1062661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260245" y="2001904"/>
            <a:ext cx="1062659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1255129" y="3079466"/>
            <a:ext cx="1653722" cy="92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463767" y="3079466"/>
            <a:ext cx="445084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2908851" y="3079466"/>
            <a:ext cx="763554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2908851" y="3079466"/>
            <a:ext cx="1972192" cy="92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034171" y="3079466"/>
            <a:ext cx="2266017" cy="92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034171" y="3079466"/>
            <a:ext cx="3480040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197584" y="3079466"/>
            <a:ext cx="2530650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322904" y="3079466"/>
            <a:ext cx="1613968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751129" y="4000906"/>
            <a:ext cx="10689743" cy="360287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/>
                <a:t>选择模型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/>
                <a:t>移除模型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/>
                <a:t>加入仓库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/>
                <a:t>申请使用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上传模型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修改模型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/>
                  <a:t>删除模型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/>
                  <a:t>选择模型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/>
                  <a:t>下载数据</a:t>
                </a:r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2908851" y="3079466"/>
            <a:ext cx="3177314" cy="92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模型展示交互模块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基础显示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视窗放缩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视窗回中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图层显</a:t>
            </a:r>
            <a:r>
              <a:rPr lang="en-US" altLang="zh-CN" dirty="0"/>
              <a:t>/</a:t>
            </a:r>
            <a:r>
              <a:rPr lang="zh-CN" altLang="en-US" dirty="0"/>
              <a:t>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算法处理结果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页面性能面板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动画演示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包络盒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目标模型</a:t>
                </a: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底部网格</a:t>
                </a: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坐标轴</a:t>
                </a: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水平切片</a:t>
                </a: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切片轨迹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刷新率</a:t>
                  </a:r>
                  <a:r>
                    <a:rPr lang="en-US" altLang="zh-CN" dirty="0"/>
                    <a:t>(FPS)</a:t>
                  </a:r>
                  <a:endParaRPr lang="zh-CN" altLang="en-US" dirty="0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延迟</a:t>
                  </a:r>
                  <a:r>
                    <a:rPr lang="en-US" altLang="zh-CN" dirty="0"/>
                    <a:t>(MS)</a:t>
                  </a:r>
                  <a:endParaRPr lang="zh-CN" altLang="en-US" dirty="0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内存</a:t>
                  </a:r>
                  <a:r>
                    <a:rPr lang="en-US" altLang="zh-CN" dirty="0"/>
                    <a:t>(MB)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增材制造预处理模块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导入</a:t>
            </a:r>
            <a:r>
              <a:rPr lang="en-US" altLang="zh-CN" dirty="0"/>
              <a:t>STL</a:t>
            </a:r>
            <a:r>
              <a:rPr lang="zh-CN" altLang="en-US" dirty="0"/>
              <a:t>模型</a:t>
            </a:r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切片生成</a:t>
            </a:r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轮廓填充轨迹规划</a:t>
            </a:r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GCode</a:t>
            </a:r>
            <a:r>
              <a:rPr lang="zh-CN" altLang="en-US" dirty="0"/>
              <a:t>生成</a:t>
            </a:r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系统用户信息管理模块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搜索用户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查看用户信息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修改用户信息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删除用户信息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11452" y="1074872"/>
            <a:ext cx="1331838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64586" y="2128006"/>
            <a:ext cx="1331839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50643" y="2172940"/>
            <a:ext cx="1331838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31732" y="1091852"/>
            <a:ext cx="1331838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查询关键词：用户名或真实姓名</a:t>
            </a:r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858740" y="4015404"/>
            <a:ext cx="1" cy="30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系统模型库管理模块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模型搜索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查看模型信息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修改模型信息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删除模型信息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811452" y="1074872"/>
            <a:ext cx="1331838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4864586" y="2128006"/>
            <a:ext cx="1331839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5950643" y="2172940"/>
            <a:ext cx="1331838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031732" y="1091852"/>
            <a:ext cx="1331838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查询关键词：用户名、模型名称、模型描述</a:t>
            </a:r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858740" y="4015404"/>
            <a:ext cx="1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静态文件数据库</a:t>
            </a:r>
          </a:p>
        </p:txBody>
      </p:sp>
      <p:sp>
        <p:nvSpPr>
          <p:cNvPr id="9" name="矩形 8"/>
          <p:cNvSpPr/>
          <p:nvPr/>
        </p:nvSpPr>
        <p:spPr>
          <a:xfrm>
            <a:off x="7031157" y="3486887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服务器</a:t>
            </a:r>
          </a:p>
        </p:txBody>
      </p:sp>
      <p:sp>
        <p:nvSpPr>
          <p:cNvPr id="10" name="矩形 9"/>
          <p:cNvSpPr/>
          <p:nvPr/>
        </p:nvSpPr>
        <p:spPr>
          <a:xfrm>
            <a:off x="3877751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STLLoader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93644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WebGL</a:t>
            </a:r>
            <a:r>
              <a:rPr lang="zh-CN" altLang="en-US" dirty="0"/>
              <a:t>渲染引擎</a:t>
            </a:r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08334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选择模型数据向</a:t>
            </a:r>
            <a:endParaRPr lang="en-US" altLang="zh-CN" sz="1600" dirty="0"/>
          </a:p>
          <a:p>
            <a:r>
              <a:rPr lang="zh-CN" altLang="en-US" sz="1600" dirty="0"/>
              <a:t>服务器发送资源请求</a:t>
            </a: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36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3944087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3944087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40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083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向数据库请求静态</a:t>
            </a:r>
            <a:endParaRPr lang="en-US" altLang="zh-CN" sz="1600" dirty="0"/>
          </a:p>
          <a:p>
            <a:r>
              <a:rPr lang="zh-CN" altLang="en-US" sz="1600" dirty="0"/>
              <a:t>文件资源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96689" y="2637089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将数据返回给服务器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8868" y="39440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服务器将数据发送</a:t>
            </a:r>
            <a:endParaRPr lang="en-US" altLang="zh-CN" sz="1600" dirty="0"/>
          </a:p>
          <a:p>
            <a:r>
              <a:rPr lang="zh-CN" altLang="en-US" sz="1600" dirty="0"/>
              <a:t>给前端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3185" y="3942999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对</a:t>
            </a:r>
            <a:r>
              <a:rPr lang="en-US" altLang="zh-CN" sz="1600" dirty="0"/>
              <a:t>ArrayBuffer</a:t>
            </a:r>
            <a:r>
              <a:rPr lang="zh-CN" altLang="en-US" sz="1600" dirty="0"/>
              <a:t>数据</a:t>
            </a:r>
            <a:endParaRPr lang="en-US" altLang="zh-CN" sz="1600" dirty="0"/>
          </a:p>
          <a:p>
            <a:r>
              <a:rPr lang="zh-CN" altLang="en-US" sz="1600" dirty="0"/>
              <a:t>进行解析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545567" y="2513978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将解析后的数据</a:t>
            </a:r>
            <a:endParaRPr lang="en-US" altLang="zh-CN" sz="1600" dirty="0"/>
          </a:p>
          <a:p>
            <a:r>
              <a:rPr lang="zh-CN" altLang="en-US" sz="1600" dirty="0"/>
              <a:t>渲染到网页上</a:t>
            </a:r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67949" y="4503129"/>
            <a:ext cx="5174531" cy="580064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0248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02191" y="268930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55824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读入模型数据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111199" y="409161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</a:t>
            </a:r>
            <a:r>
              <a:rPr lang="en-US" altLang="zh-CN" dirty="0"/>
              <a:t>resPoints</a:t>
            </a:r>
            <a:r>
              <a:rPr lang="zh-CN" altLang="en-US" dirty="0"/>
              <a:t>、</a:t>
            </a:r>
            <a:r>
              <a:rPr lang="en-US" altLang="zh-CN" dirty="0"/>
              <a:t>resEdges</a:t>
            </a:r>
            <a:r>
              <a:rPr lang="zh-CN" altLang="en-US" dirty="0"/>
              <a:t>、</a:t>
            </a:r>
            <a:r>
              <a:rPr lang="en-US" altLang="zh-CN" dirty="0"/>
              <a:t>resFaces</a:t>
            </a:r>
            <a:r>
              <a:rPr lang="zh-CN" altLang="en-US" dirty="0"/>
              <a:t>、阈值</a:t>
            </a:r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671931" y="1650723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按顺序输入面片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88246" y="2611500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判断三点距离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79744" y="389280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判断面片绝对高度是否大于阈值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961948" y="2611500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合并小于阈值点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961948" y="412637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存储点，存储边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86589" y="5638729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存储点，存储边，存储面</a:t>
            </a:r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821635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234109"/>
            <a:ext cx="0" cy="416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2"/>
            <a:endCxn id="7" idx="0"/>
          </p:cNvCxnSpPr>
          <p:nvPr/>
        </p:nvCxnSpPr>
        <p:spPr>
          <a:xfrm flipH="1">
            <a:off x="4627494" y="2177497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2"/>
            <a:endCxn id="8" idx="0"/>
          </p:cNvCxnSpPr>
          <p:nvPr/>
        </p:nvCxnSpPr>
        <p:spPr>
          <a:xfrm flipH="1">
            <a:off x="4625838" y="3138274"/>
            <a:ext cx="1656" cy="75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9280" y="333464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大于</a:t>
            </a:r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74887"/>
            <a:ext cx="1395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917511" y="256015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小于</a:t>
            </a:r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901196" y="3138274"/>
            <a:ext cx="0" cy="98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886716"/>
            <a:ext cx="1" cy="75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5078056"/>
            <a:ext cx="76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大于</a:t>
            </a:r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6961948" y="5724863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结束拓扑重建</a:t>
            </a:r>
          </a:p>
        </p:txBody>
      </p:sp>
      <p:cxnSp>
        <p:nvCxnSpPr>
          <p:cNvPr id="47" name="直接箭头连接符 46"/>
          <p:cNvCxnSpPr>
            <a:stCxn id="10" idx="2"/>
            <a:endCxn id="46" idx="0"/>
          </p:cNvCxnSpPr>
          <p:nvPr/>
        </p:nvCxnSpPr>
        <p:spPr>
          <a:xfrm>
            <a:off x="7901196" y="4653146"/>
            <a:ext cx="0" cy="1071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895814" y="5004338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最后面片</a:t>
            </a:r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14110"/>
            <a:ext cx="1290017" cy="2475649"/>
          </a:xfrm>
          <a:prstGeom prst="bentConnector3">
            <a:avLst>
              <a:gd name="adj1" fmla="val -177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9039020" y="2965311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非最后面片</a:t>
            </a:r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 flipV="1">
            <a:off x="5565085" y="5988250"/>
            <a:ext cx="1396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684267" y="5968440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最后面片</a:t>
            </a:r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14111"/>
            <a:ext cx="1985342" cy="4074141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447657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非最后面片</a:t>
            </a:r>
          </a:p>
        </p:txBody>
      </p: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  <a:r>
              <a:rPr lang="en-US" altLang="zh-CN" dirty="0"/>
              <a:t>resFaces</a:t>
            </a:r>
            <a:r>
              <a:rPr lang="zh-CN" altLang="en-US" dirty="0"/>
              <a:t>和高度</a:t>
            </a:r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初始化结果数组</a:t>
            </a:r>
            <a:r>
              <a:rPr lang="en-US" altLang="zh-CN" dirty="0"/>
              <a:t>resultPoints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任意选取符合高度且未被搜索的面片作为初始面片并记录索引</a:t>
            </a:r>
            <a:r>
              <a:rPr lang="en-US" altLang="zh-CN" dirty="0"/>
              <a:t>IndexFirst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遍历面片三边求交点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83357" y="4186034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顶点存入</a:t>
            </a:r>
            <a:r>
              <a:rPr lang="en-US" altLang="zh-CN" dirty="0"/>
              <a:t>resultPoints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交点存入</a:t>
            </a:r>
            <a:r>
              <a:rPr lang="en-US" altLang="zh-CN" dirty="0"/>
              <a:t>resultPoints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240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交点为边的一个顶点</a:t>
            </a:r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交点在边内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当前面打上已</a:t>
            </a:r>
            <a:endParaRPr lang="en-US" altLang="zh-CN" dirty="0"/>
          </a:p>
          <a:p>
            <a:r>
              <a:rPr lang="zh-CN" altLang="en-US" dirty="0"/>
              <a:t>被搜索标记</a:t>
            </a:r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24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558752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238897"/>
            <a:ext cx="110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当前面打上已被搜索标记</a:t>
            </a:r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186034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寻找交点边的非当前临接面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结束分层切片</a:t>
            </a:r>
          </a:p>
        </p:txBody>
      </p:sp>
      <p:cxnSp>
        <p:nvCxnSpPr>
          <p:cNvPr id="49" name="肘形连接符 48"/>
          <p:cNvCxnSpPr/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16789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33196" y="539522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临接面索引等于</a:t>
            </a:r>
            <a:r>
              <a:rPr lang="en-US" altLang="zh-CN" dirty="0"/>
              <a:t>IndexFirst</a:t>
            </a:r>
            <a:endParaRPr lang="zh-CN" altLang="en-US" dirty="0"/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有符合条件面片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无符合条件面片</a:t>
            </a:r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输入分层切片参数</a:t>
            </a:r>
          </a:p>
        </p:txBody>
      </p:sp>
      <p:sp>
        <p:nvSpPr>
          <p:cNvPr id="6" name="矩形 5"/>
          <p:cNvSpPr/>
          <p:nvPr/>
        </p:nvSpPr>
        <p:spPr>
          <a:xfrm>
            <a:off x="7100874" y="1518614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绘制切片分层中的示意背景矩形</a:t>
            </a:r>
          </a:p>
        </p:txBody>
      </p:sp>
      <p:sp>
        <p:nvSpPr>
          <p:cNvPr id="8" name="矩形 7"/>
          <p:cNvSpPr/>
          <p:nvPr/>
        </p:nvSpPr>
        <p:spPr>
          <a:xfrm>
            <a:off x="2987319" y="2689355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将得到的轮廓数据点加入</a:t>
            </a:r>
            <a:r>
              <a:rPr lang="en-US" altLang="zh-CN" dirty="0"/>
              <a:t>Points</a:t>
            </a:r>
            <a:r>
              <a:rPr lang="zh-CN" altLang="en-US" dirty="0"/>
              <a:t>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6971887" y="2689354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将轮廓点按顺序连接，得到线数据并加入</a:t>
            </a:r>
            <a:r>
              <a:rPr lang="en-US" altLang="zh-CN" dirty="0"/>
              <a:t>Line</a:t>
            </a:r>
            <a:r>
              <a:rPr lang="zh-CN" altLang="en-US" dirty="0"/>
              <a:t>对象</a:t>
            </a:r>
          </a:p>
        </p:txBody>
      </p:sp>
      <p:sp>
        <p:nvSpPr>
          <p:cNvPr id="10" name="矩形 9"/>
          <p:cNvSpPr/>
          <p:nvPr/>
        </p:nvSpPr>
        <p:spPr>
          <a:xfrm>
            <a:off x="5019240" y="3860908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执行渲染</a:t>
            </a:r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清除历史切片数据与渲染数据</a:t>
            </a:r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54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518613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831696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144778"/>
            <a:ext cx="1" cy="544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3002437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528664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107094" y="1470991"/>
            <a:ext cx="3081132" cy="178904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旧轮廓数据：</a:t>
            </a:r>
            <a:endParaRPr lang="en-US" altLang="zh-CN" dirty="0"/>
          </a:p>
          <a:p>
            <a:pPr algn="just"/>
            <a:r>
              <a:rPr lang="en-US" altLang="zh-CN" dirty="0"/>
              <a:t>[</a:t>
            </a:r>
            <a:r>
              <a:rPr lang="zh-CN" altLang="en-US" dirty="0"/>
              <a:t>轮廓</a:t>
            </a:r>
            <a:r>
              <a:rPr lang="en-US" altLang="zh-CN" dirty="0"/>
              <a:t>1:[</a:t>
            </a:r>
            <a:r>
              <a:rPr lang="zh-CN" altLang="en-US" dirty="0"/>
              <a:t>点</a:t>
            </a:r>
            <a:r>
              <a:rPr lang="en-US" altLang="zh-CN" dirty="0"/>
              <a:t>1,</a:t>
            </a:r>
            <a:r>
              <a:rPr lang="zh-CN" altLang="en-US" dirty="0"/>
              <a:t>点</a:t>
            </a:r>
            <a:r>
              <a:rPr lang="en-US" altLang="zh-CN" dirty="0"/>
              <a:t>2,</a:t>
            </a:r>
            <a:r>
              <a:rPr lang="zh-CN" altLang="en-US" dirty="0"/>
              <a:t>点</a:t>
            </a:r>
            <a:r>
              <a:rPr lang="en-US" altLang="zh-CN" dirty="0"/>
              <a:t>3……],</a:t>
            </a:r>
          </a:p>
          <a:p>
            <a:pPr algn="just"/>
            <a:r>
              <a:rPr lang="zh-CN" altLang="en-US" dirty="0"/>
              <a:t>轮廓</a:t>
            </a:r>
            <a:r>
              <a:rPr lang="en-US" altLang="zh-CN" dirty="0"/>
              <a:t>2:[</a:t>
            </a:r>
            <a:r>
              <a:rPr lang="zh-CN" altLang="en-US" dirty="0"/>
              <a:t>点</a:t>
            </a:r>
            <a:r>
              <a:rPr lang="en-US" altLang="zh-CN" dirty="0"/>
              <a:t>1,</a:t>
            </a:r>
            <a:r>
              <a:rPr lang="zh-CN" altLang="en-US" dirty="0"/>
              <a:t>点</a:t>
            </a:r>
            <a:r>
              <a:rPr lang="en-US" altLang="zh-CN" dirty="0"/>
              <a:t>2,</a:t>
            </a:r>
            <a:r>
              <a:rPr lang="zh-CN" altLang="en-US" dirty="0"/>
              <a:t>点</a:t>
            </a:r>
            <a:r>
              <a:rPr lang="en-US" altLang="zh-CN" dirty="0"/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519528" y="1470991"/>
            <a:ext cx="4598507" cy="1789043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新轮廓数据：</a:t>
            </a:r>
            <a:endParaRPr lang="en-US" altLang="zh-CN" dirty="0"/>
          </a:p>
          <a:p>
            <a:pPr algn="just"/>
            <a:r>
              <a:rPr lang="en-US" altLang="zh-CN" dirty="0"/>
              <a:t>[</a:t>
            </a:r>
            <a:r>
              <a:rPr lang="zh-CN" altLang="en-US" dirty="0"/>
              <a:t>轮廓</a:t>
            </a:r>
            <a:r>
              <a:rPr lang="en-US" altLang="zh-CN" dirty="0"/>
              <a:t>1:{xMin,xMax,yMin,yMax,</a:t>
            </a:r>
            <a:r>
              <a:rPr lang="zh-CN" altLang="en-US" dirty="0"/>
              <a:t>轮廓边数据</a:t>
            </a:r>
            <a:r>
              <a:rPr lang="en-US" altLang="zh-CN" dirty="0"/>
              <a:t>},</a:t>
            </a:r>
            <a:r>
              <a:rPr lang="zh-CN" altLang="en-US" dirty="0"/>
              <a:t>轮廓</a:t>
            </a:r>
            <a:r>
              <a:rPr lang="en-US" altLang="zh-CN" dirty="0"/>
              <a:t>2 :{xMin,xMax,yMin,yMax,</a:t>
            </a:r>
            <a:r>
              <a:rPr lang="zh-CN" altLang="en-US" dirty="0"/>
              <a:t>轮廓边数据</a:t>
            </a:r>
            <a:r>
              <a:rPr lang="en-US" altLang="zh-CN" dirty="0"/>
              <a:t>}</a:t>
            </a:r>
          </a:p>
          <a:p>
            <a:pPr algn="just"/>
            <a:r>
              <a:rPr lang="en-US" altLang="zh-CN" dirty="0"/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7" y="566529"/>
            <a:ext cx="2345635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重建轮廓存储结构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3587" y="2299252"/>
            <a:ext cx="2773018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遍历新轮廓数据，计算得到内外轮廓判别矩阵</a:t>
            </a:r>
            <a:r>
              <a:rPr lang="en-US" altLang="zh-CN" dirty="0"/>
              <a:t>distinguishMatrix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3583" y="4031975"/>
            <a:ext cx="2773018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遍历判别矩阵对轮廓数据进行合并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32039" y="685796"/>
            <a:ext cx="8942748" cy="924342"/>
            <a:chOff x="2932039" y="685796"/>
            <a:chExt cx="8942748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输入原始轮廓数据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440306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遍历每个轮廓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948573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遍历轮廓中的点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639887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记录轮廓范围的</a:t>
              </a:r>
              <a:r>
                <a:rPr lang="en-US" altLang="zh-CN" dirty="0"/>
                <a:t>xMin</a:t>
              </a:r>
              <a:r>
                <a:rPr lang="zh-CN" altLang="en-US" dirty="0"/>
                <a:t>、</a:t>
              </a:r>
              <a:r>
                <a:rPr lang="en-US" altLang="zh-CN" dirty="0"/>
                <a:t>xMax</a:t>
              </a:r>
              <a:r>
                <a:rPr lang="zh-CN" altLang="en-US" dirty="0"/>
                <a:t>、</a:t>
              </a:r>
              <a:r>
                <a:rPr lang="en-US" altLang="zh-CN" dirty="0"/>
                <a:t>yMin</a:t>
              </a:r>
              <a:r>
                <a:rPr lang="zh-CN" altLang="en-US" dirty="0"/>
                <a:t>、</a:t>
              </a:r>
              <a:r>
                <a:rPr lang="en-US" altLang="zh-CN" dirty="0"/>
                <a:t>yMax</a:t>
              </a:r>
              <a:r>
                <a:rPr lang="zh-CN" altLang="en-US" dirty="0"/>
                <a:t>，同时记录轮廓边数据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682093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得到新的轮廓结构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428460"/>
            <a:ext cx="11454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双层循环遍历新轮廓数据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5351396" y="2428460"/>
            <a:ext cx="260156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计算每个轮廓被包含得次数同时记录被包含轮廓的索引值和</a:t>
            </a:r>
            <a:r>
              <a:rPr lang="en-US" altLang="zh-CN" dirty="0"/>
              <a:t>xMin</a:t>
            </a:r>
            <a:r>
              <a:rPr lang="zh-CN" altLang="en-US" dirty="0"/>
              <a:t>值</a:t>
            </a:r>
          </a:p>
        </p:txBody>
      </p:sp>
      <p:sp>
        <p:nvSpPr>
          <p:cNvPr id="15" name="矩形 14"/>
          <p:cNvSpPr/>
          <p:nvPr/>
        </p:nvSpPr>
        <p:spPr>
          <a:xfrm>
            <a:off x="8622616" y="2428460"/>
            <a:ext cx="260156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将数据存入</a:t>
            </a:r>
            <a:r>
              <a:rPr lang="en-US" altLang="zh-CN" dirty="0"/>
              <a:t>distinguishMatrix</a:t>
            </a:r>
            <a:r>
              <a:rPr lang="zh-CN" altLang="en-US" dirty="0"/>
              <a:t>矩阵中</a:t>
            </a:r>
          </a:p>
        </p:txBody>
      </p:sp>
      <p:sp>
        <p:nvSpPr>
          <p:cNvPr id="16" name="矩形 15"/>
          <p:cNvSpPr/>
          <p:nvPr/>
        </p:nvSpPr>
        <p:spPr>
          <a:xfrm>
            <a:off x="3536256" y="4161182"/>
            <a:ext cx="11454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遍历判别矩阵</a:t>
            </a:r>
          </a:p>
        </p:txBody>
      </p:sp>
      <p:sp>
        <p:nvSpPr>
          <p:cNvPr id="17" name="矩形 16"/>
          <p:cNvSpPr/>
          <p:nvPr/>
        </p:nvSpPr>
        <p:spPr>
          <a:xfrm>
            <a:off x="5229220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计算每个轮廓在判别矩阵中对应存储数组的长度</a:t>
            </a:r>
          </a:p>
        </p:txBody>
      </p:sp>
      <p:sp>
        <p:nvSpPr>
          <p:cNvPr id="18" name="矩形 17"/>
          <p:cNvSpPr/>
          <p:nvPr/>
        </p:nvSpPr>
        <p:spPr>
          <a:xfrm>
            <a:off x="7593494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将内部轮廓数据合并到外部轮廓数据中</a:t>
            </a:r>
          </a:p>
        </p:txBody>
      </p:sp>
      <p:sp>
        <p:nvSpPr>
          <p:cNvPr id="20" name="矩形 19"/>
          <p:cNvSpPr/>
          <p:nvPr/>
        </p:nvSpPr>
        <p:spPr>
          <a:xfrm>
            <a:off x="5436391" y="5585791"/>
            <a:ext cx="1402456" cy="6162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跳过该轮廓</a:t>
            </a:r>
          </a:p>
        </p:txBody>
      </p:sp>
      <p:sp>
        <p:nvSpPr>
          <p:cNvPr id="21" name="矩形 20"/>
          <p:cNvSpPr/>
          <p:nvPr/>
        </p:nvSpPr>
        <p:spPr>
          <a:xfrm>
            <a:off x="9957768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得到合并后的轮廓数据</a:t>
            </a:r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9" y="1152937"/>
            <a:ext cx="5938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354706" y="1152937"/>
            <a:ext cx="59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7046020" y="1142996"/>
            <a:ext cx="593867" cy="9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10088226" y="1142996"/>
            <a:ext cx="593867" cy="9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885660"/>
            <a:ext cx="6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952965" y="2885660"/>
            <a:ext cx="6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5" y="910622"/>
            <a:ext cx="4436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2906366" y="2643344"/>
            <a:ext cx="5886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2906366" y="4376066"/>
            <a:ext cx="5886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137619" y="5075582"/>
            <a:ext cx="1" cy="51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371770" y="51460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长度为偶数</a:t>
            </a:r>
          </a:p>
        </p:txBody>
      </p:sp>
      <p:cxnSp>
        <p:nvCxnSpPr>
          <p:cNvPr id="53" name="直接箭头连接符 52"/>
          <p:cNvCxnSpPr>
            <a:stCxn id="17" idx="3"/>
            <a:endCxn id="18" idx="1"/>
          </p:cNvCxnSpPr>
          <p:nvPr/>
        </p:nvCxnSpPr>
        <p:spPr>
          <a:xfrm>
            <a:off x="7046019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8" idx="3"/>
            <a:endCxn id="21" idx="1"/>
          </p:cNvCxnSpPr>
          <p:nvPr/>
        </p:nvCxnSpPr>
        <p:spPr>
          <a:xfrm>
            <a:off x="9410293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064964" y="389952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长度为奇数</a:t>
            </a:r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178904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遍历轮廓数据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693441" y="199448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结束轨迹填充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87796" y="1414274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扫描线初始高度</a:t>
            </a:r>
            <a:r>
              <a:rPr lang="en-US" altLang="zh-CN" dirty="0"/>
              <a:t>H</a:t>
            </a:r>
            <a:r>
              <a:rPr lang="zh-CN" altLang="en-US" dirty="0"/>
              <a:t>，轮廓密度</a:t>
            </a:r>
            <a:r>
              <a:rPr lang="en-US" altLang="zh-CN" dirty="0"/>
              <a:t>D</a:t>
            </a:r>
            <a:r>
              <a:rPr lang="zh-CN" altLang="en-US" dirty="0"/>
              <a:t>，扫描线截止高度</a:t>
            </a:r>
            <a:r>
              <a:rPr lang="en-US" altLang="zh-CN" dirty="0"/>
              <a:t>EH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594739" y="2841893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当前高度</a:t>
            </a:r>
            <a:r>
              <a:rPr lang="en-US" altLang="zh-CN" dirty="0"/>
              <a:t>H</a:t>
            </a:r>
            <a:r>
              <a:rPr lang="zh-CN" altLang="en-US" dirty="0"/>
              <a:t>与轮廓求交点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94739" y="446695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将交点存入交点数组中</a:t>
            </a:r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493201"/>
            <a:ext cx="0" cy="97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282029" y="37954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交点在轮廓边之间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404738" y="2841893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在交点数组中存入两个相同交点</a:t>
            </a:r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167547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81358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交点在两边最低处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404738" y="446695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跳过该点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313354" y="37954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交点在两边最高处</a:t>
            </a:r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45964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804126"/>
            <a:ext cx="0" cy="610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345031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48181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按照</a:t>
            </a:r>
            <a:r>
              <a:rPr lang="en-US" altLang="zh-CN" dirty="0"/>
              <a:t>A-B</a:t>
            </a:r>
            <a:r>
              <a:rPr lang="zh-CN" altLang="en-US" dirty="0"/>
              <a:t>、</a:t>
            </a:r>
            <a:r>
              <a:rPr lang="en-US" altLang="zh-CN" dirty="0"/>
              <a:t>C-D</a:t>
            </a:r>
            <a:r>
              <a:rPr lang="zh-CN" altLang="en-US" dirty="0"/>
              <a:t>、</a:t>
            </a:r>
            <a:r>
              <a:rPr lang="en-US" altLang="zh-CN" dirty="0"/>
              <a:t>E-F</a:t>
            </a:r>
            <a:r>
              <a:rPr lang="zh-CN" altLang="en-US" dirty="0"/>
              <a:t>格式连接交点数组生成当前轮廓填充轨迹</a:t>
            </a:r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-35165" y="2914476"/>
            <a:ext cx="5904701" cy="1058780"/>
          </a:xfrm>
          <a:prstGeom prst="bentConnector4">
            <a:avLst>
              <a:gd name="adj1" fmla="val -3871"/>
              <a:gd name="adj2" fmla="val 224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489932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120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059288" y="240507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H&gt;EH</a:t>
            </a:r>
            <a:endParaRPr lang="zh-CN" altLang="en-US" dirty="0"/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79261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61336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H=H+D</a:t>
            </a:r>
            <a:endParaRPr lang="zh-CN" altLang="en-US" dirty="0"/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511826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167547"/>
            <a:ext cx="970547" cy="2445815"/>
          </a:xfrm>
          <a:prstGeom prst="bentConnector4">
            <a:avLst>
              <a:gd name="adj1" fmla="val -23554"/>
              <a:gd name="adj2" fmla="val 89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474029" y="9216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未遍历完轮廓数组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879653"/>
            <a:ext cx="3840479" cy="4059363"/>
          </a:xfrm>
          <a:prstGeom prst="bentConnector3">
            <a:avLst>
              <a:gd name="adj1" fmla="val -144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879652"/>
            <a:ext cx="222105" cy="4059363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38845" y="2606084"/>
            <a:ext cx="461665" cy="27597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H&lt;EH</a:t>
            </a:r>
            <a:r>
              <a:rPr lang="zh-CN" altLang="en-US" dirty="0"/>
              <a:t>，当前轮廓扫描结束</a:t>
            </a:r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0" y="1435849"/>
            <a:ext cx="4976291" cy="381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435849"/>
            <a:ext cx="493818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227696" y="963698"/>
            <a:ext cx="1366787" cy="1453415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911090" y="2417113"/>
            <a:ext cx="14990" cy="12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35112" y="28193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导入模型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模型切片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11998" y="28576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生成轮廓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341403" y="27841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代码生成</a:t>
            </a:r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投影面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正射投影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观察位置</a:t>
            </a: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透射投影</a:t>
            </a:r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导出的模型在</a:t>
            </a:r>
            <a:r>
              <a:rPr lang="en-US" altLang="zh-CN" dirty="0"/>
              <a:t>Print3D</a:t>
            </a:r>
            <a:r>
              <a:rPr lang="zh-CN" altLang="en-US" dirty="0"/>
              <a:t>中效果</a:t>
            </a:r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9" y="1312333"/>
            <a:ext cx="3861113" cy="2091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12" y="1311995"/>
            <a:ext cx="3861737" cy="209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JWT</a:t>
            </a:r>
            <a:r>
              <a:rPr lang="zh-CN" altLang="en-US" dirty="0"/>
              <a:t>认证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</a:t>
            </a:r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</a:t>
            </a:r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登录</a:t>
            </a:r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验证通过</a:t>
            </a:r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Token</a:t>
            </a:r>
            <a:r>
              <a:rPr lang="zh-CN" altLang="en-US" dirty="0"/>
              <a:t>保存</a:t>
            </a:r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权限</a:t>
            </a:r>
            <a:r>
              <a:rPr lang="en-US" altLang="zh-CN" dirty="0"/>
              <a:t>API</a:t>
            </a:r>
            <a:r>
              <a:rPr lang="zh-CN" altLang="en-US" dirty="0"/>
              <a:t>请求</a:t>
            </a:r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过滤器拦截验证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返回业务数据</a:t>
            </a:r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展示数据</a:t>
            </a:r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返回错误信息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展示错误信息</a:t>
            </a:r>
            <a:endParaRPr lang="en-US" altLang="zh-CN" dirty="0"/>
          </a:p>
          <a:p>
            <a:pPr algn="ctr"/>
            <a:r>
              <a:rPr lang="zh-CN" altLang="en-US" dirty="0"/>
              <a:t>并跳转登录页</a:t>
            </a:r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账号、密码</a:t>
            </a:r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通过</a:t>
            </a:r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未通过</a:t>
            </a:r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浏览器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服务器</a:t>
            </a:r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接收请求</a:t>
            </a:r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处理请求</a:t>
            </a:r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数据库交互</a:t>
            </a:r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返回资源</a:t>
            </a:r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9080" y="533677"/>
            <a:ext cx="4334703" cy="575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533676"/>
            <a:ext cx="4312959" cy="5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46" y="0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46" y="2147255"/>
            <a:ext cx="3751478" cy="2328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46" y="4475526"/>
            <a:ext cx="3751478" cy="19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边数据结构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边的面索引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22958" y="1454415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3" name="矩形 2"/>
          <p:cNvSpPr/>
          <p:nvPr/>
        </p:nvSpPr>
        <p:spPr>
          <a:xfrm>
            <a:off x="5056917" y="2024587"/>
            <a:ext cx="1056638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读取</a:t>
            </a:r>
            <a:r>
              <a:rPr lang="en-US" altLang="zh-CN" sz="1000" dirty="0">
                <a:solidFill>
                  <a:schemeClr val="tx1"/>
                </a:solidFill>
              </a:rPr>
              <a:t>STL</a:t>
            </a:r>
            <a:r>
              <a:rPr lang="zh-CN" altLang="en-US" sz="1000" dirty="0">
                <a:solidFill>
                  <a:schemeClr val="tx1"/>
                </a:solidFill>
              </a:rPr>
              <a:t>文件</a:t>
            </a:r>
          </a:p>
        </p:txBody>
      </p:sp>
      <p:cxnSp>
        <p:nvCxnSpPr>
          <p:cNvPr id="24" name="直接箭头连接符 23"/>
          <p:cNvCxnSpPr>
            <a:stCxn id="2" idx="2"/>
            <a:endCxn id="3" idx="0"/>
          </p:cNvCxnSpPr>
          <p:nvPr/>
        </p:nvCxnSpPr>
        <p:spPr>
          <a:xfrm flipH="1">
            <a:off x="5585236" y="1739094"/>
            <a:ext cx="1" cy="2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2"/>
            <a:endCxn id="36" idx="0"/>
          </p:cNvCxnSpPr>
          <p:nvPr/>
        </p:nvCxnSpPr>
        <p:spPr>
          <a:xfrm>
            <a:off x="5585236" y="2262282"/>
            <a:ext cx="0" cy="9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5236" y="2367942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输入层厚</a:t>
            </a:r>
            <a:r>
              <a:rPr lang="en-US" altLang="zh-CN" sz="1000" dirty="0"/>
              <a:t>t</a:t>
            </a:r>
          </a:p>
          <a:p>
            <a:r>
              <a:rPr lang="zh-CN" altLang="en-US" sz="1000" dirty="0"/>
              <a:t>起始高度</a:t>
            </a:r>
            <a:r>
              <a:rPr lang="en-US" altLang="zh-CN" sz="1000" dirty="0"/>
              <a:t>startH</a:t>
            </a:r>
          </a:p>
          <a:p>
            <a:r>
              <a:rPr lang="zh-CN" altLang="en-US" sz="1000" dirty="0"/>
              <a:t>终止高度</a:t>
            </a:r>
            <a:r>
              <a:rPr lang="en-US" altLang="zh-CN" sz="1000" dirty="0"/>
              <a:t>endH</a:t>
            </a:r>
          </a:p>
          <a:p>
            <a:r>
              <a:rPr lang="zh-CN" altLang="en-US" sz="1000" dirty="0"/>
              <a:t>当前打印高度</a:t>
            </a:r>
            <a:r>
              <a:rPr lang="en-US" altLang="zh-CN" sz="1000" dirty="0"/>
              <a:t>H=startH</a:t>
            </a:r>
            <a:endParaRPr lang="zh-CN" altLang="en-US" sz="1000" dirty="0"/>
          </a:p>
        </p:txBody>
      </p:sp>
      <p:sp>
        <p:nvSpPr>
          <p:cNvPr id="36" name="菱形 35"/>
          <p:cNvSpPr/>
          <p:nvPr/>
        </p:nvSpPr>
        <p:spPr>
          <a:xfrm>
            <a:off x="4670919" y="3206051"/>
            <a:ext cx="1828634" cy="66745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H&gt;=endH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156941" y="3397439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完成切片</a:t>
            </a:r>
          </a:p>
        </p:txBody>
      </p:sp>
      <p:cxnSp>
        <p:nvCxnSpPr>
          <p:cNvPr id="47" name="直接箭头连接符 46"/>
          <p:cNvCxnSpPr>
            <a:stCxn id="36" idx="1"/>
            <a:endCxn id="46" idx="3"/>
          </p:cNvCxnSpPr>
          <p:nvPr/>
        </p:nvCxnSpPr>
        <p:spPr>
          <a:xfrm flipH="1" flipV="1">
            <a:off x="4081498" y="3539779"/>
            <a:ext cx="58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219755" y="333232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是</a:t>
            </a:r>
          </a:p>
        </p:txBody>
      </p:sp>
      <p:sp>
        <p:nvSpPr>
          <p:cNvPr id="53" name="矩形 52"/>
          <p:cNvSpPr/>
          <p:nvPr/>
        </p:nvSpPr>
        <p:spPr>
          <a:xfrm>
            <a:off x="4829410" y="438604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三角面片和切平面交线</a:t>
            </a:r>
          </a:p>
        </p:txBody>
      </p:sp>
      <p:cxnSp>
        <p:nvCxnSpPr>
          <p:cNvPr id="54" name="直接箭头连接符 53"/>
          <p:cNvCxnSpPr>
            <a:stCxn id="36" idx="2"/>
            <a:endCxn id="53" idx="0"/>
          </p:cNvCxnSpPr>
          <p:nvPr/>
        </p:nvCxnSpPr>
        <p:spPr>
          <a:xfrm>
            <a:off x="5585236" y="3873508"/>
            <a:ext cx="0" cy="5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337343" y="40066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否</a:t>
            </a:r>
          </a:p>
        </p:txBody>
      </p:sp>
      <p:sp>
        <p:nvSpPr>
          <p:cNvPr id="60" name="矩形 59"/>
          <p:cNvSpPr/>
          <p:nvPr/>
        </p:nvSpPr>
        <p:spPr>
          <a:xfrm>
            <a:off x="7312510" y="342093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交线首尾相连形成轮廓</a:t>
            </a:r>
          </a:p>
        </p:txBody>
      </p:sp>
      <p:cxnSp>
        <p:nvCxnSpPr>
          <p:cNvPr id="61" name="直接箭头连接符 60"/>
          <p:cNvCxnSpPr>
            <a:stCxn id="53" idx="3"/>
            <a:endCxn id="60" idx="2"/>
          </p:cNvCxnSpPr>
          <p:nvPr/>
        </p:nvCxnSpPr>
        <p:spPr>
          <a:xfrm flipV="1">
            <a:off x="6341062" y="3658625"/>
            <a:ext cx="1727274" cy="84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0" idx="1"/>
            <a:endCxn id="36" idx="3"/>
          </p:cNvCxnSpPr>
          <p:nvPr/>
        </p:nvCxnSpPr>
        <p:spPr>
          <a:xfrm flipH="1">
            <a:off x="6499553" y="3539778"/>
            <a:ext cx="812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581320" y="333232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H=H + t</a:t>
            </a:r>
          </a:p>
        </p:txBody>
      </p: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>
            <a:cxnSpLocks/>
          </p:cNvCxnSpPr>
          <p:nvPr/>
        </p:nvCxnSpPr>
        <p:spPr>
          <a:xfrm>
            <a:off x="3804761" y="4485443"/>
            <a:ext cx="3478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cxnSpLocks/>
          </p:cNvCxnSpPr>
          <p:nvPr/>
        </p:nvCxnSpPr>
        <p:spPr>
          <a:xfrm flipV="1">
            <a:off x="4293831" y="2305051"/>
            <a:ext cx="0" cy="267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4049236" y="4343400"/>
            <a:ext cx="2933700" cy="142043"/>
            <a:chOff x="4129719" y="5473699"/>
            <a:chExt cx="2933700" cy="142043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41297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6186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48631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1076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5965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 rot="16200000">
            <a:off x="3264477" y="3560382"/>
            <a:ext cx="2200275" cy="142043"/>
            <a:chOff x="5352094" y="5473699"/>
            <a:chExt cx="2200275" cy="142043"/>
          </a:xfrm>
        </p:grpSpPr>
        <p:cxnSp>
          <p:nvCxnSpPr>
            <p:cNvPr id="109" name="直接连接符 108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73078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75523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/>
          <p:cNvSpPr txBox="1"/>
          <p:nvPr/>
        </p:nvSpPr>
        <p:spPr>
          <a:xfrm>
            <a:off x="4098192" y="4433104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404101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652278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4893866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135454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389742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631330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872918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114506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362444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578632" y="4433103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826570" y="4433103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100055" y="410926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101385" y="386316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102715" y="3617074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4104045" y="3370980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4105375" y="3124886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106705" y="287879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4108035" y="263269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4109365" y="2386604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0" name="直接连接符 159"/>
          <p:cNvCxnSpPr/>
          <p:nvPr/>
        </p:nvCxnSpPr>
        <p:spPr>
          <a:xfrm flipV="1">
            <a:off x="4782661" y="2771197"/>
            <a:ext cx="0" cy="1226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4782661" y="3998115"/>
            <a:ext cx="740291" cy="241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flipV="1">
            <a:off x="5522952" y="3759991"/>
            <a:ext cx="1477704" cy="47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V="1">
            <a:off x="6998811" y="2529897"/>
            <a:ext cx="0" cy="123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 flipV="1">
            <a:off x="4783991" y="2771197"/>
            <a:ext cx="668903" cy="492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 flipH="1">
            <a:off x="5447483" y="2529897"/>
            <a:ext cx="1551328" cy="733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4398552" y="25264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flipH="1">
            <a:off x="4398552" y="26326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flipH="1">
            <a:off x="4398552" y="27389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 flipH="1">
            <a:off x="4398552" y="28451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398552" y="295138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 flipH="1">
            <a:off x="4398552" y="305761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flipH="1">
            <a:off x="4398552" y="3163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flipH="1">
            <a:off x="4398552" y="327007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398552" y="337630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4398552" y="34825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4398552" y="35887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>
            <a:off x="4398552" y="36949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4398552" y="38012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4398552" y="39074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 flipH="1">
            <a:off x="4398552" y="40200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 flipH="1">
            <a:off x="4398552" y="41262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3" name="直接连接符 242"/>
          <p:cNvCxnSpPr/>
          <p:nvPr/>
        </p:nvCxnSpPr>
        <p:spPr>
          <a:xfrm flipH="1">
            <a:off x="4398552" y="4238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4" name="矩形标注 243"/>
          <p:cNvSpPr/>
          <p:nvPr/>
        </p:nvSpPr>
        <p:spPr>
          <a:xfrm>
            <a:off x="7352958" y="2036331"/>
            <a:ext cx="902041" cy="268719"/>
          </a:xfrm>
          <a:prstGeom prst="wedgeRectCallout">
            <a:avLst>
              <a:gd name="adj1" fmla="val -56031"/>
              <a:gd name="adj2" fmla="val 12866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扫描线</a:t>
            </a:r>
          </a:p>
        </p:txBody>
      </p:sp>
      <p:sp>
        <p:nvSpPr>
          <p:cNvPr id="245" name="矩形标注 244"/>
          <p:cNvSpPr/>
          <p:nvPr/>
        </p:nvSpPr>
        <p:spPr>
          <a:xfrm>
            <a:off x="7596721" y="2951388"/>
            <a:ext cx="1102779" cy="268719"/>
          </a:xfrm>
          <a:prstGeom prst="wedgeRectCallout">
            <a:avLst>
              <a:gd name="adj1" fmla="val -98720"/>
              <a:gd name="adj2" fmla="val 83768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封闭轮廓区域</a:t>
            </a:r>
          </a:p>
        </p:txBody>
      </p:sp>
      <p:sp>
        <p:nvSpPr>
          <p:cNvPr id="246" name="矩形 245"/>
          <p:cNvSpPr/>
          <p:nvPr/>
        </p:nvSpPr>
        <p:spPr>
          <a:xfrm>
            <a:off x="6780863" y="2635294"/>
            <a:ext cx="212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6570777" y="2738972"/>
            <a:ext cx="42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6346963" y="2845158"/>
            <a:ext cx="64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6114506" y="2951746"/>
            <a:ext cx="878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4785836" y="2845158"/>
            <a:ext cx="86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4785836" y="2954921"/>
            <a:ext cx="24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4785836" y="3057618"/>
            <a:ext cx="37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5897750" y="3057618"/>
            <a:ext cx="1094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>
          <a:xfrm flipV="1">
            <a:off x="4782661" y="3159497"/>
            <a:ext cx="523017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5" name="矩形 254"/>
          <p:cNvSpPr/>
          <p:nvPr/>
        </p:nvSpPr>
        <p:spPr>
          <a:xfrm flipV="1">
            <a:off x="5678386" y="3161045"/>
            <a:ext cx="1310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6" name="矩形 255"/>
          <p:cNvSpPr/>
          <p:nvPr/>
        </p:nvSpPr>
        <p:spPr>
          <a:xfrm flipV="1">
            <a:off x="4782661" y="3270078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>
          <a:xfrm flipV="1">
            <a:off x="4782661" y="3370980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>
          <a:xfrm flipV="1">
            <a:off x="4782661" y="3478493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9" name="矩形 258"/>
          <p:cNvSpPr/>
          <p:nvPr/>
        </p:nvSpPr>
        <p:spPr>
          <a:xfrm flipV="1">
            <a:off x="4782661" y="3586006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0" name="矩形 259"/>
          <p:cNvSpPr/>
          <p:nvPr/>
        </p:nvSpPr>
        <p:spPr>
          <a:xfrm flipV="1">
            <a:off x="4782661" y="3693519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1" name="矩形 260"/>
          <p:cNvSpPr/>
          <p:nvPr/>
        </p:nvSpPr>
        <p:spPr>
          <a:xfrm flipV="1">
            <a:off x="4782661" y="3801032"/>
            <a:ext cx="208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2" name="矩形 261"/>
          <p:cNvSpPr/>
          <p:nvPr/>
        </p:nvSpPr>
        <p:spPr>
          <a:xfrm flipV="1">
            <a:off x="4782661" y="3908545"/>
            <a:ext cx="1764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4860018" y="4017964"/>
            <a:ext cx="1331232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5188242" y="4125881"/>
            <a:ext cx="673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6" name="椭圆 265"/>
          <p:cNvSpPr/>
          <p:nvPr/>
        </p:nvSpPr>
        <p:spPr>
          <a:xfrm>
            <a:off x="5525723" y="423884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8" name="椭圆 267"/>
          <p:cNvSpPr/>
          <p:nvPr/>
        </p:nvSpPr>
        <p:spPr>
          <a:xfrm>
            <a:off x="4782759" y="277673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9" name="椭圆 268"/>
          <p:cNvSpPr/>
          <p:nvPr/>
        </p:nvSpPr>
        <p:spPr>
          <a:xfrm>
            <a:off x="6997360" y="2531463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矩形标注 269"/>
          <p:cNvSpPr/>
          <p:nvPr/>
        </p:nvSpPr>
        <p:spPr>
          <a:xfrm>
            <a:off x="4407184" y="1938021"/>
            <a:ext cx="1023028" cy="297909"/>
          </a:xfrm>
          <a:prstGeom prst="wedgeRectCallout">
            <a:avLst>
              <a:gd name="adj1" fmla="val -8866"/>
              <a:gd name="adj2" fmla="val 24681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填充路径</a:t>
            </a:r>
          </a:p>
        </p:txBody>
      </p: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7647708" y="1156116"/>
            <a:ext cx="979055" cy="612648"/>
          </a:xfrm>
          <a:prstGeom prst="wedgeRoundRectCallout">
            <a:avLst>
              <a:gd name="adj1" fmla="val -65011"/>
              <a:gd name="adj2" fmla="val 165922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8384"/>
              <a:gd name="adj2" fmla="val 10358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5514108" y="5307861"/>
            <a:ext cx="979055" cy="612648"/>
          </a:xfrm>
          <a:prstGeom prst="wedgeRoundRectCallout">
            <a:avLst>
              <a:gd name="adj1" fmla="val 80507"/>
              <a:gd name="adj2" fmla="val -214826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5413"/>
              <a:gd name="adj2" fmla="val 4290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4027055" y="3740958"/>
            <a:ext cx="979055" cy="612648"/>
          </a:xfrm>
          <a:prstGeom prst="wedgeRoundRectCallout">
            <a:avLst>
              <a:gd name="adj1" fmla="val 18432"/>
              <a:gd name="adj2" fmla="val -19707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轨迹填充区域</a:t>
            </a:r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1060</Words>
  <Application>Microsoft Office PowerPoint</Application>
  <PresentationFormat>宽屏</PresentationFormat>
  <Paragraphs>295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鹏</dc:creator>
  <cp:lastModifiedBy>zp</cp:lastModifiedBy>
  <cp:revision>124</cp:revision>
  <dcterms:created xsi:type="dcterms:W3CDTF">2021-01-26T03:05:16Z</dcterms:created>
  <dcterms:modified xsi:type="dcterms:W3CDTF">2021-04-14T13:47:35Z</dcterms:modified>
</cp:coreProperties>
</file>